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7" r:id="rId9"/>
    <p:sldId id="266" r:id="rId10"/>
    <p:sldId id="268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474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0656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15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909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663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896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412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09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376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872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972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315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52030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3221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027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708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317EA-8D81-4385-9FEE-5D68857D07E4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A04F08-490A-48D4-A742-22D6C54D3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111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7406" y="646072"/>
            <a:ext cx="7766936" cy="1646302"/>
          </a:xfrm>
        </p:spPr>
        <p:txBody>
          <a:bodyPr/>
          <a:lstStyle/>
          <a:p>
            <a:pPr algn="ctr"/>
            <a:r>
              <a:rPr lang="ru-RU" dirty="0" smtClean="0"/>
              <a:t>Глагол «</a:t>
            </a:r>
            <a:r>
              <a:rPr lang="en-US" dirty="0" smtClean="0"/>
              <a:t>to be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Быть, являться, находиться</a:t>
            </a:r>
          </a:p>
          <a:p>
            <a:pPr algn="ctr"/>
            <a:r>
              <a:rPr lang="kk-KZ" sz="4400" dirty="0" smtClean="0">
                <a:solidFill>
                  <a:schemeClr val="accent2">
                    <a:lumMod val="75000"/>
                  </a:schemeClr>
                </a:solidFill>
              </a:rPr>
              <a:t>болу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808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344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Формы глагола «</a:t>
            </a:r>
            <a:r>
              <a:rPr lang="en-US" sz="4000" b="1" dirty="0" smtClean="0"/>
              <a:t>to be</a:t>
            </a:r>
            <a:r>
              <a:rPr lang="ru-RU" sz="4000" b="1" dirty="0" smtClean="0"/>
              <a:t>»</a:t>
            </a:r>
            <a:endParaRPr lang="ru-RU" sz="4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1930400"/>
            <a:ext cx="7172438" cy="5016788"/>
          </a:xfrm>
        </p:spPr>
      </p:pic>
    </p:spTree>
    <p:extLst>
      <p:ext uri="{BB962C8B-B14F-4D97-AF65-F5344CB8AC3E}">
        <p14:creationId xmlns:p14="http://schemas.microsoft.com/office/powerpoint/2010/main" xmlns="" val="235420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422075" cy="1320800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dirty="0" smtClean="0">
                <a:solidFill>
                  <a:schemeClr val="tx2"/>
                </a:solidFill>
              </a:rPr>
              <a:t>Глагол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 </a:t>
            </a:r>
            <a:r>
              <a:rPr lang="ru-RU" altLang="ru-RU" sz="2000" b="1" dirty="0" err="1">
                <a:solidFill>
                  <a:schemeClr val="hlink"/>
                </a:solidFill>
              </a:rPr>
              <a:t>to</a:t>
            </a:r>
            <a:r>
              <a:rPr lang="ru-RU" altLang="ru-RU" sz="2000" b="1" dirty="0">
                <a:solidFill>
                  <a:schemeClr val="hlink"/>
                </a:solidFill>
              </a:rPr>
              <a:t> </a:t>
            </a:r>
            <a:r>
              <a:rPr lang="ru-RU" altLang="ru-RU" sz="2000" b="1" dirty="0" err="1">
                <a:solidFill>
                  <a:schemeClr val="hlink"/>
                </a:solidFill>
              </a:rPr>
              <a:t>be</a:t>
            </a:r>
            <a:r>
              <a:rPr lang="ru-RU" altLang="ru-RU" sz="2000" b="1" dirty="0">
                <a:solidFill>
                  <a:schemeClr val="tx2"/>
                </a:solidFill>
              </a:rPr>
              <a:t> (быть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)</a:t>
            </a:r>
            <a:r>
              <a:rPr lang="ru-RU" altLang="ru-RU" sz="2000" dirty="0" smtClean="0">
                <a:solidFill>
                  <a:schemeClr val="tx2"/>
                </a:solidFill>
              </a:rPr>
              <a:t> используется, чтобы </a:t>
            </a:r>
            <a:r>
              <a:rPr lang="ru-RU" altLang="ru-RU" sz="2000" dirty="0">
                <a:solidFill>
                  <a:schemeClr val="tx2"/>
                </a:solidFill>
              </a:rPr>
              <a:t>сказать, к примеру: </a:t>
            </a:r>
            <a:r>
              <a:rPr lang="ru-RU" altLang="ru-RU" sz="2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умный, ты красивая, мы 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друзья, вы где</a:t>
            </a:r>
            <a:b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000" b="1" dirty="0" smtClean="0">
                <a:solidFill>
                  <a:schemeClr val="hlink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</a:rPr>
              <a:t>To</a:t>
            </a:r>
            <a:r>
              <a:rPr lang="ru-RU" altLang="ru-RU" sz="2000" b="1" dirty="0" smtClean="0">
                <a:solidFill>
                  <a:schemeClr val="hlink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</a:rPr>
              <a:t>be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2"/>
                </a:solidFill>
              </a:rPr>
              <a:t>етістікпен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қолданылатын мысалдар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Мен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ақылдымын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сен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сұлусың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біз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доспыз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сіз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0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қайдасыз</a:t>
            </a:r>
            <a:r>
              <a:rPr lang="ru-RU" altLang="ru-RU" sz="2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altLang="ru-RU" sz="2000" dirty="0">
                <a:solidFill>
                  <a:schemeClr val="tx2"/>
                </a:solidFill>
              </a:rPr>
              <a:t>Я </a:t>
            </a:r>
            <a:r>
              <a:rPr lang="ru-RU" altLang="ru-RU" sz="2000" dirty="0" smtClean="0">
                <a:solidFill>
                  <a:schemeClr val="tx2"/>
                </a:solidFill>
              </a:rPr>
              <a:t>устал. М</a:t>
            </a:r>
            <a:r>
              <a:rPr lang="kk-KZ" altLang="ru-RU" sz="2000" dirty="0" smtClean="0">
                <a:solidFill>
                  <a:schemeClr val="tx2"/>
                </a:solidFill>
              </a:rPr>
              <a:t>ен шаршадым.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Ты </a:t>
            </a:r>
            <a:r>
              <a:rPr lang="ru-RU" altLang="ru-RU" sz="2000" dirty="0" smtClean="0">
                <a:solidFill>
                  <a:schemeClr val="tx2"/>
                </a:solidFill>
              </a:rPr>
              <a:t>права. </a:t>
            </a:r>
            <a:r>
              <a:rPr lang="kk-KZ" altLang="ru-RU" sz="2000" dirty="0" smtClean="0">
                <a:solidFill>
                  <a:schemeClr val="tx2"/>
                </a:solidFill>
              </a:rPr>
              <a:t>Сенікі дұрыс.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Мы </a:t>
            </a:r>
            <a:r>
              <a:rPr lang="ru-RU" altLang="ru-RU" sz="2000" dirty="0" smtClean="0">
                <a:solidFill>
                  <a:schemeClr val="tx2"/>
                </a:solidFill>
              </a:rPr>
              <a:t>друзья. </a:t>
            </a:r>
            <a:r>
              <a:rPr lang="kk-KZ" altLang="ru-RU" sz="2000" dirty="0" smtClean="0">
                <a:solidFill>
                  <a:schemeClr val="tx2"/>
                </a:solidFill>
              </a:rPr>
              <a:t>Біз доспыз.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Он </a:t>
            </a:r>
            <a:r>
              <a:rPr lang="ru-RU" altLang="ru-RU" sz="2000" dirty="0" smtClean="0">
                <a:solidFill>
                  <a:schemeClr val="tx2"/>
                </a:solidFill>
              </a:rPr>
              <a:t>счастлив.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Ол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баққыты.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Она </a:t>
            </a:r>
            <a:r>
              <a:rPr lang="ru-RU" altLang="ru-RU" sz="2000" dirty="0" smtClean="0">
                <a:solidFill>
                  <a:schemeClr val="tx2"/>
                </a:solidFill>
              </a:rPr>
              <a:t>дома</a:t>
            </a:r>
            <a:r>
              <a:rPr lang="en-US" altLang="ru-RU" sz="2000" dirty="0" smtClean="0">
                <a:solidFill>
                  <a:schemeClr val="tx2"/>
                </a:solidFill>
              </a:rPr>
              <a:t>.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Ол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үйде.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>
                <a:solidFill>
                  <a:schemeClr val="tx2"/>
                </a:solidFill>
              </a:rPr>
              <a:t>Они </a:t>
            </a:r>
            <a:r>
              <a:rPr lang="ru-RU" altLang="ru-RU" sz="2000" dirty="0" smtClean="0">
                <a:solidFill>
                  <a:schemeClr val="tx2"/>
                </a:solidFill>
              </a:rPr>
              <a:t>известные.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Олар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танымал</a:t>
            </a:r>
            <a:r>
              <a:rPr lang="ru-RU" altLang="ru-RU" sz="2000" dirty="0" smtClean="0">
                <a:solidFill>
                  <a:schemeClr val="tx2"/>
                </a:solidFill>
              </a:rPr>
              <a:t>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pPr algn="just"/>
            <a:r>
              <a:rPr lang="ru-RU" sz="2000" dirty="0" smtClean="0"/>
              <a:t>Это вкусно. </a:t>
            </a:r>
            <a:r>
              <a:rPr lang="ru-RU" sz="2000" dirty="0" err="1" smtClean="0"/>
              <a:t>Бұл дәмді.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altLang="ru-RU" sz="2000" dirty="0">
                <a:solidFill>
                  <a:schemeClr val="tx2"/>
                </a:solidFill>
              </a:rPr>
              <a:t>I </a:t>
            </a:r>
            <a:r>
              <a:rPr lang="ru-RU" altLang="ru-RU" sz="20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000" dirty="0" smtClean="0">
                <a:solidFill>
                  <a:schemeClr val="hlink"/>
                </a:solidFill>
              </a:rPr>
              <a:t> </a:t>
            </a:r>
            <a:r>
              <a:rPr lang="en-US" altLang="ru-RU" sz="2000" dirty="0" smtClean="0">
                <a:solidFill>
                  <a:schemeClr val="tx1"/>
                </a:solidFill>
              </a:rPr>
              <a:t>tired</a:t>
            </a:r>
            <a:r>
              <a:rPr lang="ru-RU" altLang="ru-RU" sz="2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000" dirty="0" err="1" smtClean="0">
                <a:solidFill>
                  <a:schemeClr val="tx2"/>
                </a:solidFill>
              </a:rPr>
              <a:t>You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are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altLang="ru-RU" sz="2000" dirty="0" smtClean="0">
                <a:solidFill>
                  <a:schemeClr val="tx2"/>
                </a:solidFill>
              </a:rPr>
              <a:t>right</a:t>
            </a:r>
            <a:r>
              <a:rPr lang="ru-RU" altLang="ru-RU" sz="2000" dirty="0" smtClean="0">
                <a:solidFill>
                  <a:schemeClr val="tx2"/>
                </a:solidFill>
              </a:rPr>
              <a:t>.</a:t>
            </a:r>
            <a:endParaRPr lang="en-US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are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0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0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is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altLang="ru-RU" sz="2000" dirty="0" smtClean="0">
                <a:solidFill>
                  <a:schemeClr val="tx2"/>
                </a:solidFill>
              </a:rPr>
              <a:t>happy.</a:t>
            </a:r>
            <a:endParaRPr lang="ru-RU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 err="1">
                <a:solidFill>
                  <a:schemeClr val="tx2"/>
                </a:solidFill>
              </a:rPr>
              <a:t>She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is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altLang="ru-RU" sz="2000" dirty="0" smtClean="0">
                <a:solidFill>
                  <a:schemeClr val="tx2"/>
                </a:solidFill>
              </a:rPr>
              <a:t>at home.</a:t>
            </a:r>
            <a:endParaRPr lang="ru-RU" altLang="ru-RU" sz="2000" dirty="0" smtClean="0">
              <a:solidFill>
                <a:schemeClr val="tx2"/>
              </a:solidFill>
            </a:endParaRPr>
          </a:p>
          <a:p>
            <a:endParaRPr lang="ru-RU" altLang="ru-RU" sz="2000" dirty="0" smtClean="0">
              <a:solidFill>
                <a:schemeClr val="tx2"/>
              </a:solidFill>
            </a:endParaRPr>
          </a:p>
          <a:p>
            <a:r>
              <a:rPr lang="ru-RU" altLang="ru-RU" sz="20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000" dirty="0" smtClean="0">
                <a:solidFill>
                  <a:schemeClr val="tx2"/>
                </a:solidFill>
              </a:rPr>
              <a:t> </a:t>
            </a:r>
            <a:r>
              <a:rPr lang="ru-RU" altLang="ru-RU" sz="2000" dirty="0" err="1">
                <a:solidFill>
                  <a:schemeClr val="hlink"/>
                </a:solidFill>
              </a:rPr>
              <a:t>are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altLang="ru-RU" sz="2000" dirty="0" smtClean="0">
                <a:solidFill>
                  <a:schemeClr val="tx2"/>
                </a:solidFill>
              </a:rPr>
              <a:t>famous.</a:t>
            </a:r>
            <a:endParaRPr lang="ru-RU" altLang="ru-RU" sz="2000" dirty="0" smtClean="0">
              <a:solidFill>
                <a:schemeClr val="tx2"/>
              </a:solidFill>
            </a:endParaRPr>
          </a:p>
          <a:p>
            <a:r>
              <a:rPr lang="en-US" altLang="ru-RU" sz="2000" dirty="0" smtClean="0">
                <a:solidFill>
                  <a:schemeClr val="tx2"/>
                </a:solidFill>
              </a:rPr>
              <a:t>It </a:t>
            </a:r>
            <a:r>
              <a:rPr lang="ru-RU" altLang="ru-RU" sz="2000" dirty="0" err="1">
                <a:solidFill>
                  <a:schemeClr val="hlink"/>
                </a:solidFill>
              </a:rPr>
              <a:t>is</a:t>
            </a:r>
            <a:r>
              <a:rPr lang="ru-RU" altLang="ru-RU" sz="2000" dirty="0">
                <a:solidFill>
                  <a:schemeClr val="tx2"/>
                </a:solidFill>
              </a:rPr>
              <a:t> </a:t>
            </a:r>
            <a:r>
              <a:rPr lang="en-US" sz="2000" dirty="0" smtClean="0"/>
              <a:t>delicious.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altLang="ru-RU" sz="4400" dirty="0">
                <a:solidFill>
                  <a:schemeClr val="tx2"/>
                </a:solidFill>
              </a:rPr>
              <a:t/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2400" dirty="0">
                <a:solidFill>
                  <a:schemeClr val="tx2"/>
                </a:solidFill>
              </a:rPr>
              <a:t/>
            </a:r>
            <a:br>
              <a:rPr lang="ru-RU" altLang="ru-RU" sz="2400" dirty="0">
                <a:solidFill>
                  <a:schemeClr val="tx2"/>
                </a:solidFill>
              </a:rPr>
            </a:br>
            <a:endParaRPr lang="en-US" altLang="ru-RU" sz="2400" dirty="0" smtClean="0">
              <a:solidFill>
                <a:schemeClr val="tx2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67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глагола </a:t>
            </a:r>
            <a:r>
              <a:rPr lang="ru-RU" altLang="ru-RU" sz="20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altLang="ru-RU" sz="2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можно </a:t>
            </a:r>
            <a:r>
              <a:rPr lang="ru-RU" alt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использовать не только с местоимениями, но и с полноценными существительными 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altLang="ru-RU" sz="2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қана есімдікпен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ғана емес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есіммен</a:t>
            </a: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altLang="ru-RU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қолданыла алады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altLang="ru-RU" sz="2000" b="1" dirty="0" smtClean="0">
                <a:solidFill>
                  <a:schemeClr val="tx2"/>
                </a:solidFill>
              </a:rPr>
              <a:t>- </a:t>
            </a:r>
            <a:r>
              <a:rPr lang="ru-RU" alt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Мальчики </a:t>
            </a:r>
            <a:r>
              <a:rPr lang="ru-RU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дома.</a:t>
            </a: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Балалар үйде.</a:t>
            </a:r>
            <a:endParaRPr lang="ru-RU" altLang="ru-RU" sz="19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altLang="ru-RU" sz="19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Мистер Браун </a:t>
            </a:r>
            <a:r>
              <a:rPr lang="ru-RU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старый.</a:t>
            </a: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Мистер Браун кәрі адам.</a:t>
            </a:r>
            <a:endParaRPr lang="en-US" altLang="ru-RU" sz="19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altLang="ru-RU" sz="19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Ребекка </a:t>
            </a:r>
            <a:r>
              <a:rPr lang="ru-RU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преподаватель</a:t>
            </a:r>
            <a:r>
              <a:rPr lang="en-US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k-KZ" altLang="ru-RU" sz="19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Ребекка оқытушы.</a:t>
            </a:r>
            <a:endParaRPr lang="en-US" altLang="ru-RU" sz="19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Стулья удобные.</a:t>
            </a: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alt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Орындықтар ыңғайлы.</a:t>
            </a:r>
            <a:endParaRPr lang="en-US" altLang="ru-RU" sz="19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Билеты дорогие</a:t>
            </a:r>
          </a:p>
          <a:p>
            <a:pPr>
              <a:lnSpc>
                <a:spcPct val="110000"/>
              </a:lnSpc>
              <a:spcBef>
                <a:spcPct val="50000"/>
              </a:spcBef>
              <a:buNone/>
            </a:pPr>
            <a:r>
              <a:rPr lang="kk-KZ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Билеттер қымбат.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sz="2400" b="1" dirty="0" err="1">
                <a:solidFill>
                  <a:schemeClr val="accent1"/>
                </a:solidFill>
              </a:rPr>
              <a:t>The</a:t>
            </a:r>
            <a:r>
              <a:rPr lang="ru-RU" altLang="ru-RU" sz="2400" b="1" dirty="0">
                <a:solidFill>
                  <a:schemeClr val="accent1"/>
                </a:solidFill>
              </a:rPr>
              <a:t> </a:t>
            </a:r>
            <a:r>
              <a:rPr lang="ru-RU" altLang="ru-RU" sz="2400" b="1" dirty="0" err="1">
                <a:solidFill>
                  <a:schemeClr val="accent1"/>
                </a:solidFill>
              </a:rPr>
              <a:t>boys</a:t>
            </a:r>
            <a:r>
              <a:rPr lang="ru-RU" altLang="ru-RU" sz="2400" b="1" dirty="0"/>
              <a:t> </a:t>
            </a:r>
            <a:r>
              <a:rPr lang="ru-RU" altLang="ru-RU" sz="2400" b="1" dirty="0" err="1">
                <a:solidFill>
                  <a:schemeClr val="hlink"/>
                </a:solidFill>
              </a:rPr>
              <a:t>are</a:t>
            </a:r>
            <a:r>
              <a:rPr lang="ru-RU" altLang="ru-RU" sz="2400" b="1" dirty="0"/>
              <a:t> </a:t>
            </a:r>
            <a:r>
              <a:rPr lang="en-US" altLang="ru-RU" sz="2400" b="1" dirty="0" smtClean="0"/>
              <a:t>at home.</a:t>
            </a:r>
            <a:endParaRPr lang="en-US" altLang="ru-RU" sz="2400" b="1" dirty="0" smtClean="0">
              <a:solidFill>
                <a:schemeClr val="tx2"/>
              </a:solidFill>
            </a:endParaRPr>
          </a:p>
          <a:p>
            <a:endParaRPr lang="ru-RU" altLang="ru-RU" sz="2400" b="1" dirty="0" smtClean="0">
              <a:solidFill>
                <a:schemeClr val="accent1"/>
              </a:solidFill>
            </a:endParaRPr>
          </a:p>
          <a:p>
            <a:r>
              <a:rPr lang="ru-RU" altLang="ru-RU" sz="2400" b="1" dirty="0" err="1" smtClean="0">
                <a:solidFill>
                  <a:schemeClr val="accent1"/>
                </a:solidFill>
              </a:rPr>
              <a:t>Mr</a:t>
            </a:r>
            <a:r>
              <a:rPr lang="ru-RU" altLang="ru-RU" sz="2400" b="1" dirty="0">
                <a:solidFill>
                  <a:schemeClr val="accent1"/>
                </a:solidFill>
              </a:rPr>
              <a:t>. </a:t>
            </a:r>
            <a:r>
              <a:rPr lang="ru-RU" altLang="ru-RU" sz="2400" b="1" dirty="0" err="1">
                <a:solidFill>
                  <a:schemeClr val="accent1"/>
                </a:solidFill>
              </a:rPr>
              <a:t>Brown</a:t>
            </a:r>
            <a:r>
              <a:rPr lang="ru-RU" altLang="ru-RU" sz="2400" b="1" dirty="0"/>
              <a:t> </a:t>
            </a:r>
            <a:r>
              <a:rPr lang="ru-RU" altLang="ru-RU" sz="2400" b="1" dirty="0" err="1">
                <a:solidFill>
                  <a:schemeClr val="hlink"/>
                </a:solidFill>
              </a:rPr>
              <a:t>is</a:t>
            </a:r>
            <a:r>
              <a:rPr lang="ru-RU" altLang="ru-RU" sz="2400" b="1" dirty="0"/>
              <a:t> </a:t>
            </a:r>
            <a:r>
              <a:rPr lang="ru-RU" altLang="ru-RU" sz="2400" b="1" dirty="0" err="1" smtClean="0">
                <a:solidFill>
                  <a:schemeClr val="tx2"/>
                </a:solidFill>
              </a:rPr>
              <a:t>old</a:t>
            </a:r>
            <a:r>
              <a:rPr lang="ru-RU" altLang="ru-RU" sz="2400" b="1" dirty="0" smtClean="0">
                <a:solidFill>
                  <a:schemeClr val="tx2"/>
                </a:solidFill>
              </a:rPr>
              <a:t>.</a:t>
            </a:r>
            <a:r>
              <a:rPr lang="ru-RU" altLang="ru-RU" sz="2400" b="1" dirty="0" smtClean="0"/>
              <a:t> </a:t>
            </a:r>
            <a:endParaRPr lang="en-US" altLang="ru-RU" sz="2400" b="1" dirty="0" smtClean="0"/>
          </a:p>
          <a:p>
            <a:endParaRPr lang="ru-RU" altLang="ru-RU" sz="2400" b="1" dirty="0" smtClean="0">
              <a:solidFill>
                <a:schemeClr val="accent1"/>
              </a:solidFill>
            </a:endParaRPr>
          </a:p>
          <a:p>
            <a:r>
              <a:rPr lang="ru-RU" altLang="ru-RU" sz="2400" b="1" dirty="0" err="1" smtClean="0">
                <a:solidFill>
                  <a:schemeClr val="accent1"/>
                </a:solidFill>
              </a:rPr>
              <a:t>Rebecca</a:t>
            </a:r>
            <a:r>
              <a:rPr lang="ru-RU" altLang="ru-RU" sz="2400" b="1" dirty="0" smtClean="0"/>
              <a:t> </a:t>
            </a:r>
            <a:r>
              <a:rPr lang="ru-RU" altLang="ru-RU" sz="2400" b="1" dirty="0" err="1">
                <a:solidFill>
                  <a:schemeClr val="hlink"/>
                </a:solidFill>
              </a:rPr>
              <a:t>is</a:t>
            </a:r>
            <a:r>
              <a:rPr lang="ru-RU" altLang="ru-RU" sz="2400" b="1" dirty="0"/>
              <a:t> </a:t>
            </a:r>
            <a:r>
              <a:rPr lang="en-US" altLang="ru-RU" sz="2400" b="1" dirty="0" smtClean="0">
                <a:solidFill>
                  <a:schemeClr val="tx2"/>
                </a:solidFill>
              </a:rPr>
              <a:t>a teacher.</a:t>
            </a:r>
          </a:p>
          <a:p>
            <a:endParaRPr lang="ru-RU" altLang="ru-RU" sz="2400" b="1" dirty="0" smtClean="0">
              <a:solidFill>
                <a:schemeClr val="accent1"/>
              </a:solidFill>
            </a:endParaRPr>
          </a:p>
          <a:p>
            <a:r>
              <a:rPr lang="ru-RU" altLang="ru-RU" sz="2400" b="1" dirty="0" err="1" smtClean="0">
                <a:solidFill>
                  <a:schemeClr val="accent1"/>
                </a:solidFill>
              </a:rPr>
              <a:t>The</a:t>
            </a:r>
            <a:r>
              <a:rPr lang="en-US" altLang="ru-RU" sz="2400" b="1" dirty="0" smtClean="0">
                <a:solidFill>
                  <a:schemeClr val="accent1"/>
                </a:solidFill>
              </a:rPr>
              <a:t> chairs</a:t>
            </a:r>
            <a:r>
              <a:rPr lang="ru-RU" altLang="ru-RU" sz="2400" b="1" dirty="0" smtClean="0">
                <a:solidFill>
                  <a:schemeClr val="accent1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b="1" dirty="0" smtClean="0"/>
              <a:t> </a:t>
            </a:r>
            <a:r>
              <a:rPr lang="en-US" altLang="ru-RU" sz="2400" b="1" dirty="0" smtClean="0">
                <a:solidFill>
                  <a:schemeClr val="tx2"/>
                </a:solidFill>
              </a:rPr>
              <a:t>comfortable.</a:t>
            </a:r>
            <a:endParaRPr lang="ru-RU" altLang="ru-RU" sz="2400" b="1" dirty="0" smtClean="0">
              <a:solidFill>
                <a:schemeClr val="tx2"/>
              </a:solidFill>
            </a:endParaRPr>
          </a:p>
          <a:p>
            <a:endParaRPr lang="kk-KZ" sz="2400" b="1" dirty="0" smtClean="0">
              <a:solidFill>
                <a:schemeClr val="accent1"/>
              </a:solidFill>
            </a:endParaRPr>
          </a:p>
          <a:p>
            <a:r>
              <a:rPr lang="en-US" sz="2400" b="1" dirty="0" smtClean="0">
                <a:solidFill>
                  <a:schemeClr val="accent1"/>
                </a:solidFill>
              </a:rPr>
              <a:t>The </a:t>
            </a:r>
            <a:r>
              <a:rPr lang="en-US" sz="2400" b="1" dirty="0">
                <a:solidFill>
                  <a:schemeClr val="accent1"/>
                </a:solidFill>
              </a:rPr>
              <a:t>tickets are </a:t>
            </a:r>
            <a:r>
              <a:rPr lang="en-US" sz="2400" b="1" dirty="0" smtClean="0">
                <a:solidFill>
                  <a:schemeClr val="tx2"/>
                </a:solidFill>
              </a:rPr>
              <a:t>expensive.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08137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88913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 smtClean="0">
                <a:solidFill>
                  <a:srgbClr val="CC0000"/>
                </a:solidFill>
              </a:rPr>
              <a:t>Negative </a:t>
            </a:r>
            <a:r>
              <a:rPr lang="en-US" sz="2000" dirty="0">
                <a:solidFill>
                  <a:srgbClr val="CC0000"/>
                </a:solidFill>
              </a:rPr>
              <a:t>sentences with TO BE</a:t>
            </a:r>
            <a:br>
              <a:rPr lang="en-US" sz="2000" dirty="0">
                <a:solidFill>
                  <a:srgbClr val="CC0000"/>
                </a:solidFill>
              </a:rPr>
            </a:br>
            <a:r>
              <a:rPr lang="ru-RU" sz="2000" dirty="0">
                <a:solidFill>
                  <a:srgbClr val="CC0000"/>
                </a:solidFill>
              </a:rPr>
              <a:t>Отрицательные предложения с глаголом </a:t>
            </a:r>
            <a:r>
              <a:rPr lang="en-US" sz="2000" dirty="0">
                <a:solidFill>
                  <a:srgbClr val="CC0000"/>
                </a:solidFill>
              </a:rPr>
              <a:t>TO </a:t>
            </a:r>
            <a:r>
              <a:rPr lang="en-US" sz="2000" dirty="0" smtClean="0">
                <a:solidFill>
                  <a:srgbClr val="CC0000"/>
                </a:solidFill>
              </a:rPr>
              <a:t>BE</a:t>
            </a:r>
            <a:r>
              <a:rPr lang="kk-KZ" sz="2000" dirty="0" smtClean="0">
                <a:solidFill>
                  <a:srgbClr val="CC0000"/>
                </a:solidFill>
              </a:rPr>
              <a:t/>
            </a:r>
            <a:br>
              <a:rPr lang="kk-KZ" sz="2000" dirty="0" smtClean="0">
                <a:solidFill>
                  <a:srgbClr val="CC0000"/>
                </a:solidFill>
              </a:rPr>
            </a:br>
            <a:r>
              <a:rPr lang="kk-KZ" sz="2000" dirty="0" smtClean="0">
                <a:solidFill>
                  <a:srgbClr val="CC0000"/>
                </a:solidFill>
              </a:rPr>
              <a:t>Болымсыз сөйлемдер</a:t>
            </a:r>
            <a:r>
              <a:rPr lang="en-US" sz="2000" dirty="0"/>
              <a:t/>
            </a:r>
            <a:br>
              <a:rPr lang="en-US" sz="2000" dirty="0"/>
            </a:br>
            <a:endParaRPr lang="ru-RU" sz="20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025900"/>
            <a:ext cx="3168650" cy="223202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You </a:t>
            </a:r>
            <a:r>
              <a:rPr lang="en-US" sz="2600" b="1" u="sng" dirty="0">
                <a:solidFill>
                  <a:schemeClr val="accent2">
                    <a:lumMod val="75000"/>
                  </a:schemeClr>
                </a:solidFill>
              </a:rPr>
              <a:t>are not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 (aren’t) my friend.</a:t>
            </a:r>
            <a:endParaRPr lang="ru-RU" sz="2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We </a:t>
            </a:r>
            <a:r>
              <a:rPr lang="en-US" sz="2600" b="1" u="sng" dirty="0">
                <a:solidFill>
                  <a:schemeClr val="accent2">
                    <a:lumMod val="75000"/>
                  </a:schemeClr>
                </a:solidFill>
              </a:rPr>
              <a:t>are not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 (aren’t) happy at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work.</a:t>
            </a:r>
            <a:endParaRPr lang="ru-RU" sz="2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They </a:t>
            </a:r>
            <a:r>
              <a:rPr lang="en-US" sz="2600" b="1" u="sng" dirty="0">
                <a:solidFill>
                  <a:schemeClr val="accent2">
                    <a:lumMod val="75000"/>
                  </a:schemeClr>
                </a:solidFill>
              </a:rPr>
              <a:t>are not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 (aren’t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ru-RU" sz="2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cheap.</a:t>
            </a:r>
            <a:endParaRPr lang="ru-RU" sz="2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59751" name="Text Box 7"/>
          <p:cNvSpPr txBox="1">
            <a:spLocks noChangeArrowheads="1"/>
          </p:cNvSpPr>
          <p:nvPr/>
        </p:nvSpPr>
        <p:spPr bwMode="auto">
          <a:xfrm>
            <a:off x="4318000" y="4003677"/>
            <a:ext cx="3455988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He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is not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(isn’t)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hungry.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u="sng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b="1" u="sng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She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is not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(isn’t)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busy.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u="sng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b="1" u="sng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It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is not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(isn’t)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correct answer.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59754" name="Text Box 10"/>
          <p:cNvSpPr txBox="1">
            <a:spLocks noChangeArrowheads="1"/>
          </p:cNvSpPr>
          <p:nvPr/>
        </p:nvSpPr>
        <p:spPr bwMode="auto">
          <a:xfrm>
            <a:off x="8112126" y="4641850"/>
            <a:ext cx="24479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I </a:t>
            </a:r>
            <a:r>
              <a:rPr lang="en-US" sz="1600" b="1" u="sng" dirty="0">
                <a:solidFill>
                  <a:schemeClr val="accent2">
                    <a:lumMod val="75000"/>
                  </a:schemeClr>
                </a:solidFill>
              </a:rPr>
              <a:t>am not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 (I’m not)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 tired.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sz="1600" b="1" dirty="0">
              <a:solidFill>
                <a:srgbClr val="CC0000"/>
              </a:solidFill>
            </a:endParaRPr>
          </a:p>
        </p:txBody>
      </p:sp>
      <p:sp>
        <p:nvSpPr>
          <p:cNvPr id="159767" name="Rectangle 23"/>
          <p:cNvSpPr>
            <a:spLocks noChangeArrowheads="1"/>
          </p:cNvSpPr>
          <p:nvPr/>
        </p:nvSpPr>
        <p:spPr bwMode="auto">
          <a:xfrm>
            <a:off x="2279650" y="1125539"/>
            <a:ext cx="1296988" cy="865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You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 We 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They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9768" name="Rectangle 24"/>
          <p:cNvSpPr>
            <a:spLocks noChangeArrowheads="1"/>
          </p:cNvSpPr>
          <p:nvPr/>
        </p:nvSpPr>
        <p:spPr bwMode="auto">
          <a:xfrm>
            <a:off x="5230814" y="1125539"/>
            <a:ext cx="1296987" cy="865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He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She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It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9769" name="Rectangle 25"/>
          <p:cNvSpPr>
            <a:spLocks noChangeArrowheads="1"/>
          </p:cNvSpPr>
          <p:nvPr/>
        </p:nvSpPr>
        <p:spPr bwMode="auto">
          <a:xfrm>
            <a:off x="8112125" y="1125539"/>
            <a:ext cx="1296988" cy="865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</a:rPr>
              <a:t>I</a:t>
            </a:r>
            <a:endParaRPr lang="ru-RU" b="1">
              <a:solidFill>
                <a:schemeClr val="bg2"/>
              </a:solidFill>
            </a:endParaRPr>
          </a:p>
        </p:txBody>
      </p:sp>
      <p:sp>
        <p:nvSpPr>
          <p:cNvPr id="159770" name="AutoShape 26"/>
          <p:cNvSpPr>
            <a:spLocks noChangeArrowheads="1"/>
          </p:cNvSpPr>
          <p:nvPr/>
        </p:nvSpPr>
        <p:spPr bwMode="auto">
          <a:xfrm>
            <a:off x="2732089" y="2133601"/>
            <a:ext cx="339725" cy="358775"/>
          </a:xfrm>
          <a:prstGeom prst="plus">
            <a:avLst>
              <a:gd name="adj" fmla="val 25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71" name="AutoShape 27"/>
          <p:cNvSpPr>
            <a:spLocks noChangeArrowheads="1"/>
          </p:cNvSpPr>
          <p:nvPr/>
        </p:nvSpPr>
        <p:spPr bwMode="auto">
          <a:xfrm>
            <a:off x="5756276" y="2133601"/>
            <a:ext cx="339725" cy="358775"/>
          </a:xfrm>
          <a:prstGeom prst="plus">
            <a:avLst>
              <a:gd name="adj" fmla="val 25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72" name="AutoShape 28"/>
          <p:cNvSpPr>
            <a:spLocks noChangeArrowheads="1"/>
          </p:cNvSpPr>
          <p:nvPr/>
        </p:nvSpPr>
        <p:spPr bwMode="auto">
          <a:xfrm>
            <a:off x="8636001" y="2133601"/>
            <a:ext cx="339725" cy="358775"/>
          </a:xfrm>
          <a:prstGeom prst="plus">
            <a:avLst>
              <a:gd name="adj" fmla="val 25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77" name="AutoShape 33"/>
          <p:cNvSpPr>
            <a:spLocks noChangeArrowheads="1"/>
          </p:cNvSpPr>
          <p:nvPr/>
        </p:nvSpPr>
        <p:spPr bwMode="auto">
          <a:xfrm>
            <a:off x="2493963" y="2636839"/>
            <a:ext cx="792162" cy="720725"/>
          </a:xfrm>
          <a:prstGeom prst="downArrowCallout">
            <a:avLst>
              <a:gd name="adj1" fmla="val 27478"/>
              <a:gd name="adj2" fmla="val 27478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are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9778" name="AutoShape 34"/>
          <p:cNvSpPr>
            <a:spLocks noChangeArrowheads="1"/>
          </p:cNvSpPr>
          <p:nvPr/>
        </p:nvSpPr>
        <p:spPr bwMode="auto">
          <a:xfrm>
            <a:off x="8399463" y="2636839"/>
            <a:ext cx="792162" cy="720725"/>
          </a:xfrm>
          <a:prstGeom prst="downArrowCallout">
            <a:avLst>
              <a:gd name="adj1" fmla="val 27478"/>
              <a:gd name="adj2" fmla="val 27478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am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159779" name="AutoShape 35"/>
          <p:cNvSpPr>
            <a:spLocks noChangeArrowheads="1"/>
          </p:cNvSpPr>
          <p:nvPr/>
        </p:nvSpPr>
        <p:spPr bwMode="auto">
          <a:xfrm>
            <a:off x="5518151" y="2636839"/>
            <a:ext cx="792163" cy="720725"/>
          </a:xfrm>
          <a:prstGeom prst="downArrowCallout">
            <a:avLst>
              <a:gd name="adj1" fmla="val 27478"/>
              <a:gd name="adj2" fmla="val 27478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</a:rPr>
              <a:t>is</a:t>
            </a:r>
            <a:endParaRPr lang="ru-RU" b="1">
              <a:solidFill>
                <a:schemeClr val="bg2"/>
              </a:solidFill>
            </a:endParaRPr>
          </a:p>
        </p:txBody>
      </p:sp>
      <p:sp>
        <p:nvSpPr>
          <p:cNvPr id="159780" name="Text Box 36"/>
          <p:cNvSpPr txBox="1">
            <a:spLocks noChangeArrowheads="1"/>
          </p:cNvSpPr>
          <p:nvPr/>
        </p:nvSpPr>
        <p:spPr bwMode="auto">
          <a:xfrm>
            <a:off x="2625725" y="3429001"/>
            <a:ext cx="59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not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1" name="Text Box 37"/>
          <p:cNvSpPr txBox="1">
            <a:spLocks noChangeArrowheads="1"/>
          </p:cNvSpPr>
          <p:nvPr/>
        </p:nvSpPr>
        <p:spPr bwMode="auto">
          <a:xfrm>
            <a:off x="5649913" y="3422651"/>
            <a:ext cx="59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not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2" name="Text Box 38"/>
          <p:cNvSpPr txBox="1">
            <a:spLocks noChangeArrowheads="1"/>
          </p:cNvSpPr>
          <p:nvPr/>
        </p:nvSpPr>
        <p:spPr bwMode="auto">
          <a:xfrm>
            <a:off x="8543925" y="3357563"/>
            <a:ext cx="59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not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3" name="AutoShape 39"/>
          <p:cNvSpPr>
            <a:spLocks/>
          </p:cNvSpPr>
          <p:nvPr/>
        </p:nvSpPr>
        <p:spPr bwMode="auto">
          <a:xfrm>
            <a:off x="3575050" y="27813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84" name="Text Box 40"/>
          <p:cNvSpPr txBox="1">
            <a:spLocks noChangeArrowheads="1"/>
          </p:cNvSpPr>
          <p:nvPr/>
        </p:nvSpPr>
        <p:spPr bwMode="auto">
          <a:xfrm>
            <a:off x="3863975" y="3068638"/>
            <a:ext cx="908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aren’t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5" name="AutoShape 41"/>
          <p:cNvSpPr>
            <a:spLocks/>
          </p:cNvSpPr>
          <p:nvPr/>
        </p:nvSpPr>
        <p:spPr bwMode="auto">
          <a:xfrm>
            <a:off x="6527800" y="27305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86" name="AutoShape 42"/>
          <p:cNvSpPr>
            <a:spLocks/>
          </p:cNvSpPr>
          <p:nvPr/>
        </p:nvSpPr>
        <p:spPr bwMode="auto">
          <a:xfrm>
            <a:off x="9480550" y="1341439"/>
            <a:ext cx="287338" cy="2232025"/>
          </a:xfrm>
          <a:prstGeom prst="rightBrace">
            <a:avLst>
              <a:gd name="adj1" fmla="val 64733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9787" name="Text Box 43"/>
          <p:cNvSpPr txBox="1">
            <a:spLocks noChangeArrowheads="1"/>
          </p:cNvSpPr>
          <p:nvPr/>
        </p:nvSpPr>
        <p:spPr bwMode="auto">
          <a:xfrm>
            <a:off x="6816725" y="3068638"/>
            <a:ext cx="71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isn’t</a:t>
            </a:r>
            <a:endParaRPr lang="ru-RU" dirty="0">
              <a:solidFill>
                <a:srgbClr val="FF3300"/>
              </a:solidFill>
              <a:latin typeface="Arial Black" pitchFamily="34" charset="0"/>
            </a:endParaRPr>
          </a:p>
        </p:txBody>
      </p:sp>
      <p:sp>
        <p:nvSpPr>
          <p:cNvPr id="159788" name="Text Box 44"/>
          <p:cNvSpPr txBox="1">
            <a:spLocks noChangeArrowheads="1"/>
          </p:cNvSpPr>
          <p:nvPr/>
        </p:nvSpPr>
        <p:spPr bwMode="auto">
          <a:xfrm>
            <a:off x="9585325" y="2990851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  <a:latin typeface="Arial Black" pitchFamily="34" charset="0"/>
              </a:rPr>
              <a:t>I’m not</a:t>
            </a:r>
            <a:endParaRPr lang="ru-RU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159789" name="Picture 45" descr="j04326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0188" y="5300663"/>
            <a:ext cx="1403350" cy="1403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8281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15888"/>
            <a:ext cx="8126437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rgbClr val="92D050"/>
                </a:solidFill>
              </a:rPr>
              <a:t>General questions with TO BE</a:t>
            </a:r>
            <a:br>
              <a:rPr lang="en-US" sz="2200" b="1" dirty="0">
                <a:solidFill>
                  <a:srgbClr val="92D050"/>
                </a:solidFill>
              </a:rPr>
            </a:br>
            <a:r>
              <a:rPr lang="ru-RU" sz="2200" b="1" dirty="0">
                <a:solidFill>
                  <a:srgbClr val="92D050"/>
                </a:solidFill>
              </a:rPr>
              <a:t>Общие вопросы с глаголом </a:t>
            </a:r>
            <a:r>
              <a:rPr lang="en-US" sz="2200" b="1" dirty="0">
                <a:solidFill>
                  <a:srgbClr val="92D050"/>
                </a:solidFill>
              </a:rPr>
              <a:t>TO </a:t>
            </a:r>
            <a:r>
              <a:rPr lang="en-US" sz="2200" b="1" dirty="0" smtClean="0">
                <a:solidFill>
                  <a:srgbClr val="92D050"/>
                </a:solidFill>
              </a:rPr>
              <a:t>BE</a:t>
            </a:r>
            <a:br>
              <a:rPr lang="en-US" sz="2200" b="1" dirty="0" smtClean="0">
                <a:solidFill>
                  <a:srgbClr val="92D050"/>
                </a:solidFill>
              </a:rPr>
            </a:br>
            <a:r>
              <a:rPr lang="kk-KZ" sz="2200" b="1" dirty="0" smtClean="0">
                <a:solidFill>
                  <a:srgbClr val="FF0000"/>
                </a:solidFill>
              </a:rPr>
              <a:t>Жалпы сұрақтар</a:t>
            </a:r>
            <a:r>
              <a:rPr lang="en-US" sz="2200" b="1" dirty="0" smtClean="0">
                <a:solidFill>
                  <a:srgbClr val="92D050"/>
                </a:solidFill>
              </a:rPr>
              <a:t/>
            </a:r>
            <a:br>
              <a:rPr lang="en-US" sz="2200" b="1" dirty="0" smtClean="0">
                <a:solidFill>
                  <a:srgbClr val="92D050"/>
                </a:solidFill>
              </a:rPr>
            </a:br>
            <a:r>
              <a:rPr lang="en-US" sz="4000" b="1" dirty="0">
                <a:solidFill>
                  <a:srgbClr val="92D050"/>
                </a:solidFill>
              </a:rPr>
              <a:t/>
            </a:r>
            <a:br>
              <a:rPr lang="en-US" sz="4000" b="1" dirty="0">
                <a:solidFill>
                  <a:srgbClr val="92D050"/>
                </a:solidFill>
              </a:rPr>
            </a:br>
            <a:endParaRPr lang="ru-RU" sz="4000" b="1" dirty="0">
              <a:solidFill>
                <a:srgbClr val="92D050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4959" y="2038764"/>
            <a:ext cx="3168650" cy="1976976"/>
          </a:xfrm>
        </p:spPr>
        <p:txBody>
          <a:bodyPr/>
          <a:lstStyle/>
          <a:p>
            <a:pPr>
              <a:buFontTx/>
              <a:buNone/>
            </a:pPr>
            <a:r>
              <a:rPr lang="en-US" sz="1600" b="1" dirty="0">
                <a:solidFill>
                  <a:srgbClr val="CC0000"/>
                </a:solidFill>
              </a:rPr>
              <a:t>You are my friend.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endParaRPr lang="en-US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r>
              <a:rPr lang="en-US" sz="1600" b="1" dirty="0">
                <a:solidFill>
                  <a:srgbClr val="CC0000"/>
                </a:solidFill>
              </a:rPr>
              <a:t>We are happy at </a:t>
            </a:r>
            <a:r>
              <a:rPr lang="en-US" sz="1600" b="1" dirty="0" smtClean="0">
                <a:solidFill>
                  <a:srgbClr val="CC0000"/>
                </a:solidFill>
              </a:rPr>
              <a:t>work.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endParaRPr lang="en-US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r>
              <a:rPr lang="en-US" sz="1600" b="1" dirty="0">
                <a:solidFill>
                  <a:srgbClr val="CC0000"/>
                </a:solidFill>
              </a:rPr>
              <a:t>They are </a:t>
            </a:r>
            <a:r>
              <a:rPr lang="en-US" sz="1600" b="1" dirty="0" smtClean="0">
                <a:solidFill>
                  <a:srgbClr val="CC0000"/>
                </a:solidFill>
              </a:rPr>
              <a:t>cheap.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buFontTx/>
              <a:buNone/>
            </a:pPr>
            <a:endParaRPr lang="ru-RU" sz="2000" b="1" dirty="0">
              <a:solidFill>
                <a:srgbClr val="CC0000"/>
              </a:solidFill>
            </a:endParaRPr>
          </a:p>
        </p:txBody>
      </p:sp>
      <p:sp>
        <p:nvSpPr>
          <p:cNvPr id="79879" name="AutoShape 7"/>
          <p:cNvSpPr>
            <a:spLocks noChangeArrowheads="1"/>
          </p:cNvSpPr>
          <p:nvPr/>
        </p:nvSpPr>
        <p:spPr bwMode="auto">
          <a:xfrm rot="5400000">
            <a:off x="1055687" y="1472666"/>
            <a:ext cx="430212" cy="865187"/>
          </a:xfrm>
          <a:prstGeom prst="curvedRightArrow">
            <a:avLst>
              <a:gd name="adj1" fmla="val 9106"/>
              <a:gd name="adj2" fmla="val 41413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4566047" y="2030510"/>
            <a:ext cx="2470946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CC0000"/>
                </a:solidFill>
              </a:rPr>
              <a:t>He is </a:t>
            </a:r>
            <a:r>
              <a:rPr lang="en-US" sz="1600" b="1" dirty="0" smtClean="0">
                <a:solidFill>
                  <a:srgbClr val="CC0000"/>
                </a:solidFill>
              </a:rPr>
              <a:t>hungry.</a:t>
            </a:r>
            <a:endParaRPr lang="ru-RU" sz="1600" b="1" dirty="0">
              <a:solidFill>
                <a:srgbClr val="CC0000"/>
              </a:solidFill>
            </a:endParaRPr>
          </a:p>
          <a:p>
            <a:endParaRPr lang="ru-RU" sz="1600" b="1" dirty="0">
              <a:solidFill>
                <a:srgbClr val="CC0000"/>
              </a:solidFill>
            </a:endParaRPr>
          </a:p>
          <a:p>
            <a:endParaRPr lang="en-US" sz="1600" b="1" dirty="0">
              <a:solidFill>
                <a:srgbClr val="CC0000"/>
              </a:solidFill>
            </a:endParaRPr>
          </a:p>
          <a:p>
            <a:r>
              <a:rPr lang="en-US" sz="1600" b="1" dirty="0">
                <a:solidFill>
                  <a:srgbClr val="CC0000"/>
                </a:solidFill>
              </a:rPr>
              <a:t>She is </a:t>
            </a:r>
            <a:r>
              <a:rPr lang="en-US" sz="1600" b="1" dirty="0" smtClean="0">
                <a:solidFill>
                  <a:srgbClr val="CC0000"/>
                </a:solidFill>
              </a:rPr>
              <a:t>busy.</a:t>
            </a:r>
            <a:endParaRPr lang="ru-RU" sz="1600" b="1" dirty="0">
              <a:solidFill>
                <a:srgbClr val="CC0000"/>
              </a:solidFill>
            </a:endParaRPr>
          </a:p>
          <a:p>
            <a:endParaRPr lang="ru-RU" sz="1600" b="1" dirty="0">
              <a:solidFill>
                <a:srgbClr val="CC0000"/>
              </a:solidFill>
            </a:endParaRPr>
          </a:p>
          <a:p>
            <a:endParaRPr lang="en-US" sz="1600" b="1" dirty="0">
              <a:solidFill>
                <a:srgbClr val="CC0000"/>
              </a:solidFill>
            </a:endParaRPr>
          </a:p>
          <a:p>
            <a:r>
              <a:rPr lang="en-US" sz="1600" b="1" dirty="0">
                <a:solidFill>
                  <a:srgbClr val="CC0000"/>
                </a:solidFill>
              </a:rPr>
              <a:t>It is </a:t>
            </a:r>
            <a:r>
              <a:rPr lang="en-US" sz="1600" b="1" dirty="0" smtClean="0">
                <a:solidFill>
                  <a:srgbClr val="CC0000"/>
                </a:solidFill>
              </a:rPr>
              <a:t>correct answer.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endParaRPr lang="ru-RU" sz="1600" b="1" dirty="0"/>
          </a:p>
        </p:txBody>
      </p:sp>
      <p:sp>
        <p:nvSpPr>
          <p:cNvPr id="79883" name="AutoShape 11"/>
          <p:cNvSpPr>
            <a:spLocks noChangeArrowheads="1"/>
          </p:cNvSpPr>
          <p:nvPr/>
        </p:nvSpPr>
        <p:spPr bwMode="auto">
          <a:xfrm rot="5400000">
            <a:off x="7536658" y="1772445"/>
            <a:ext cx="503237" cy="504825"/>
          </a:xfrm>
          <a:prstGeom prst="curvedRightArrow">
            <a:avLst>
              <a:gd name="adj1" fmla="val 3353"/>
              <a:gd name="adj2" fmla="val 20658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86" name="AutoShape 14"/>
          <p:cNvSpPr>
            <a:spLocks noChangeArrowheads="1"/>
          </p:cNvSpPr>
          <p:nvPr/>
        </p:nvSpPr>
        <p:spPr bwMode="auto">
          <a:xfrm rot="5400000">
            <a:off x="4538812" y="1624852"/>
            <a:ext cx="431800" cy="647700"/>
          </a:xfrm>
          <a:prstGeom prst="curvedRightArrow">
            <a:avLst>
              <a:gd name="adj1" fmla="val 5014"/>
              <a:gd name="adj2" fmla="val 30889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887" name="Text Box 15"/>
          <p:cNvSpPr txBox="1">
            <a:spLocks noChangeArrowheads="1"/>
          </p:cNvSpPr>
          <p:nvPr/>
        </p:nvSpPr>
        <p:spPr bwMode="auto">
          <a:xfrm>
            <a:off x="7680326" y="2133600"/>
            <a:ext cx="24479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I am </a:t>
            </a:r>
            <a:r>
              <a:rPr lang="en-US" sz="1600" b="1" dirty="0" smtClean="0">
                <a:solidFill>
                  <a:srgbClr val="CC0000"/>
                </a:solidFill>
              </a:rPr>
              <a:t>tired.</a:t>
            </a:r>
            <a:endParaRPr lang="ru-RU" sz="1600" b="1" dirty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endParaRPr lang="ru-RU" sz="1600" b="1" dirty="0"/>
          </a:p>
        </p:txBody>
      </p:sp>
      <p:sp>
        <p:nvSpPr>
          <p:cNvPr id="79888" name="Line 16"/>
          <p:cNvSpPr>
            <a:spLocks noChangeShapeType="1"/>
          </p:cNvSpPr>
          <p:nvPr/>
        </p:nvSpPr>
        <p:spPr bwMode="auto">
          <a:xfrm>
            <a:off x="2207519" y="3860801"/>
            <a:ext cx="0" cy="5048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spc="300" dirty="0"/>
          </a:p>
        </p:txBody>
      </p:sp>
      <p:sp>
        <p:nvSpPr>
          <p:cNvPr id="79890" name="Line 18"/>
          <p:cNvSpPr>
            <a:spLocks noChangeShapeType="1"/>
          </p:cNvSpPr>
          <p:nvPr/>
        </p:nvSpPr>
        <p:spPr bwMode="auto">
          <a:xfrm>
            <a:off x="4965533" y="3823453"/>
            <a:ext cx="0" cy="5048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9891" name="Line 19"/>
          <p:cNvSpPr>
            <a:spLocks noChangeShapeType="1"/>
          </p:cNvSpPr>
          <p:nvPr/>
        </p:nvSpPr>
        <p:spPr bwMode="auto">
          <a:xfrm>
            <a:off x="8331035" y="3608388"/>
            <a:ext cx="0" cy="5048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9892" name="Text Box 20"/>
          <p:cNvSpPr txBox="1">
            <a:spLocks noChangeArrowheads="1"/>
          </p:cNvSpPr>
          <p:nvPr/>
        </p:nvSpPr>
        <p:spPr bwMode="auto">
          <a:xfrm>
            <a:off x="843618" y="4365626"/>
            <a:ext cx="3168650" cy="241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u="sng" dirty="0">
                <a:solidFill>
                  <a:srgbClr val="CC0000"/>
                </a:solidFill>
              </a:rPr>
              <a:t>Are you</a:t>
            </a:r>
            <a:r>
              <a:rPr lang="en-US" dirty="0">
                <a:solidFill>
                  <a:srgbClr val="CC0000"/>
                </a:solidFill>
              </a:rPr>
              <a:t> my friend</a:t>
            </a:r>
            <a:r>
              <a:rPr lang="ru-RU" dirty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I am./ No, I am not.</a:t>
            </a:r>
          </a:p>
          <a:p>
            <a:r>
              <a:rPr lang="en-US" u="sng" dirty="0">
                <a:solidFill>
                  <a:srgbClr val="CC0000"/>
                </a:solidFill>
              </a:rPr>
              <a:t>Are we</a:t>
            </a:r>
            <a:r>
              <a:rPr lang="en-US" dirty="0">
                <a:solidFill>
                  <a:srgbClr val="CC0000"/>
                </a:solidFill>
              </a:rPr>
              <a:t> happy at </a:t>
            </a:r>
            <a:r>
              <a:rPr lang="en-US" dirty="0" smtClean="0">
                <a:solidFill>
                  <a:srgbClr val="CC0000"/>
                </a:solidFill>
              </a:rPr>
              <a:t>work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we are./ No, we are not.</a:t>
            </a:r>
          </a:p>
          <a:p>
            <a:r>
              <a:rPr lang="en-US" u="sng" dirty="0">
                <a:solidFill>
                  <a:srgbClr val="CC0000"/>
                </a:solidFill>
              </a:rPr>
              <a:t>Are they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cheap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they are./ No, they are not.</a:t>
            </a:r>
            <a:endParaRPr lang="ru-RU" sz="16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79894" name="Text Box 22"/>
          <p:cNvSpPr txBox="1">
            <a:spLocks noChangeArrowheads="1"/>
          </p:cNvSpPr>
          <p:nvPr/>
        </p:nvSpPr>
        <p:spPr bwMode="auto">
          <a:xfrm>
            <a:off x="8328026" y="4652963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9895" name="Text Box 23"/>
          <p:cNvSpPr txBox="1">
            <a:spLocks noChangeArrowheads="1"/>
          </p:cNvSpPr>
          <p:nvPr/>
        </p:nvSpPr>
        <p:spPr bwMode="auto">
          <a:xfrm>
            <a:off x="3961209" y="4395981"/>
            <a:ext cx="3095625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u="sng" dirty="0">
                <a:solidFill>
                  <a:srgbClr val="CC0000"/>
                </a:solidFill>
              </a:rPr>
              <a:t>Is he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hungry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he is./ No, he is not.</a:t>
            </a:r>
          </a:p>
          <a:p>
            <a:r>
              <a:rPr lang="en-US" u="sng" dirty="0">
                <a:solidFill>
                  <a:srgbClr val="CC0000"/>
                </a:solidFill>
              </a:rPr>
              <a:t>Is she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busy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she is./ No, she is not.</a:t>
            </a:r>
          </a:p>
          <a:p>
            <a:r>
              <a:rPr lang="en-US" u="sng" dirty="0">
                <a:solidFill>
                  <a:srgbClr val="CC0000"/>
                </a:solidFill>
              </a:rPr>
              <a:t>Is it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correct answer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it is./ No, it is not.</a:t>
            </a:r>
            <a:endParaRPr lang="ru-RU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896" name="Text Box 24"/>
          <p:cNvSpPr txBox="1">
            <a:spLocks noChangeArrowheads="1"/>
          </p:cNvSpPr>
          <p:nvPr/>
        </p:nvSpPr>
        <p:spPr bwMode="auto">
          <a:xfrm>
            <a:off x="7680326" y="4473367"/>
            <a:ext cx="2089150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 dirty="0">
                <a:solidFill>
                  <a:srgbClr val="CC0000"/>
                </a:solidFill>
              </a:rPr>
              <a:t>Am I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smtClean="0">
                <a:solidFill>
                  <a:srgbClr val="CC0000"/>
                </a:solidFill>
              </a:rPr>
              <a:t>tired</a:t>
            </a:r>
            <a:r>
              <a:rPr lang="ru-RU" dirty="0" smtClean="0">
                <a:solidFill>
                  <a:srgbClr val="CC0000"/>
                </a:solidFill>
              </a:rPr>
              <a:t>?</a:t>
            </a:r>
            <a:endParaRPr lang="en-US" dirty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Yes, I am./ No, I am not.</a:t>
            </a:r>
            <a:endParaRPr lang="ru-RU" sz="16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79897" name="AutoShape 25"/>
          <p:cNvSpPr>
            <a:spLocks noChangeArrowheads="1"/>
          </p:cNvSpPr>
          <p:nvPr/>
        </p:nvSpPr>
        <p:spPr bwMode="auto">
          <a:xfrm>
            <a:off x="2063750" y="981076"/>
            <a:ext cx="1728788" cy="76517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Are</a:t>
            </a:r>
            <a:endParaRPr lang="ru-RU" b="1">
              <a:solidFill>
                <a:srgbClr val="800000"/>
              </a:solidFill>
            </a:endParaRPr>
          </a:p>
        </p:txBody>
      </p:sp>
      <p:sp>
        <p:nvSpPr>
          <p:cNvPr id="79898" name="AutoShape 26"/>
          <p:cNvSpPr>
            <a:spLocks noChangeArrowheads="1"/>
          </p:cNvSpPr>
          <p:nvPr/>
        </p:nvSpPr>
        <p:spPr bwMode="auto">
          <a:xfrm>
            <a:off x="5162843" y="1294228"/>
            <a:ext cx="1308295" cy="745587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="1" dirty="0">
              <a:solidFill>
                <a:srgbClr val="800000"/>
              </a:solidFill>
            </a:endParaRPr>
          </a:p>
          <a:p>
            <a:pPr algn="ctr"/>
            <a:r>
              <a:rPr lang="en-US" b="1" dirty="0">
                <a:solidFill>
                  <a:srgbClr val="800000"/>
                </a:solidFill>
              </a:rPr>
              <a:t>Is</a:t>
            </a:r>
            <a:endParaRPr lang="ru-RU" b="1" dirty="0">
              <a:solidFill>
                <a:srgbClr val="800000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79899" name="AutoShape 27"/>
          <p:cNvSpPr>
            <a:spLocks noChangeArrowheads="1"/>
          </p:cNvSpPr>
          <p:nvPr/>
        </p:nvSpPr>
        <p:spPr bwMode="auto">
          <a:xfrm>
            <a:off x="7824789" y="981076"/>
            <a:ext cx="1728787" cy="765175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="1">
              <a:solidFill>
                <a:srgbClr val="800000"/>
              </a:solidFill>
            </a:endParaRPr>
          </a:p>
          <a:p>
            <a:pPr algn="ctr"/>
            <a:r>
              <a:rPr lang="en-US" b="1">
                <a:solidFill>
                  <a:srgbClr val="800000"/>
                </a:solidFill>
              </a:rPr>
              <a:t>Am</a:t>
            </a:r>
            <a:endParaRPr lang="ru-RU" b="1">
              <a:solidFill>
                <a:srgbClr val="800000"/>
              </a:solidFill>
            </a:endParaRPr>
          </a:p>
          <a:p>
            <a:pPr algn="ctr"/>
            <a:endParaRPr lang="ru-RU"/>
          </a:p>
        </p:txBody>
      </p:sp>
      <p:sp>
        <p:nvSpPr>
          <p:cNvPr id="79900" name="AutoShape 28"/>
          <p:cNvSpPr>
            <a:spLocks noChangeArrowheads="1"/>
          </p:cNvSpPr>
          <p:nvPr/>
        </p:nvSpPr>
        <p:spPr bwMode="auto">
          <a:xfrm rot="5400000">
            <a:off x="4617442" y="2329103"/>
            <a:ext cx="431800" cy="647700"/>
          </a:xfrm>
          <a:prstGeom prst="curvedRightArrow">
            <a:avLst>
              <a:gd name="adj1" fmla="val 5014"/>
              <a:gd name="adj2" fmla="val 30889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901" name="AutoShape 29"/>
          <p:cNvSpPr>
            <a:spLocks noChangeArrowheads="1"/>
          </p:cNvSpPr>
          <p:nvPr/>
        </p:nvSpPr>
        <p:spPr bwMode="auto">
          <a:xfrm rot="5400000">
            <a:off x="4440239" y="3118978"/>
            <a:ext cx="431800" cy="503238"/>
          </a:xfrm>
          <a:prstGeom prst="curvedRightArrow">
            <a:avLst>
              <a:gd name="adj1" fmla="val 3896"/>
              <a:gd name="adj2" fmla="val 23999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9902" name="Picture 30" descr="j04326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40838" y="2852738"/>
            <a:ext cx="1427162" cy="1427162"/>
          </a:xfrm>
          <a:prstGeom prst="rect">
            <a:avLst/>
          </a:prstGeom>
          <a:noFill/>
        </p:spPr>
      </p:pic>
      <p:sp>
        <p:nvSpPr>
          <p:cNvPr id="79903" name="AutoShape 31"/>
          <p:cNvSpPr>
            <a:spLocks noChangeArrowheads="1"/>
          </p:cNvSpPr>
          <p:nvPr/>
        </p:nvSpPr>
        <p:spPr bwMode="auto">
          <a:xfrm rot="5400000">
            <a:off x="1055687" y="2200583"/>
            <a:ext cx="430212" cy="865188"/>
          </a:xfrm>
          <a:prstGeom prst="curvedRightArrow">
            <a:avLst>
              <a:gd name="adj1" fmla="val 9106"/>
              <a:gd name="adj2" fmla="val 41413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9904" name="AutoShape 32"/>
          <p:cNvSpPr>
            <a:spLocks noChangeArrowheads="1"/>
          </p:cNvSpPr>
          <p:nvPr/>
        </p:nvSpPr>
        <p:spPr bwMode="auto">
          <a:xfrm rot="5400000">
            <a:off x="1117381" y="2951957"/>
            <a:ext cx="430213" cy="865188"/>
          </a:xfrm>
          <a:prstGeom prst="curvedRightArrow">
            <a:avLst>
              <a:gd name="adj1" fmla="val 9106"/>
              <a:gd name="adj2" fmla="val 41413"/>
              <a:gd name="adj3" fmla="val 59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8328026" y="3573105"/>
            <a:ext cx="0" cy="540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>
            <a:stCxn id="79890" idx="0"/>
            <a:endCxn id="79890" idx="1"/>
          </p:cNvCxnSpPr>
          <p:nvPr/>
        </p:nvCxnSpPr>
        <p:spPr>
          <a:xfrm>
            <a:off x="4965533" y="3823453"/>
            <a:ext cx="1" cy="504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204510" y="3837446"/>
            <a:ext cx="1" cy="504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64009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9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7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9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9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9" grpId="0" animBg="1"/>
      <p:bldP spid="79883" grpId="0" animBg="1"/>
      <p:bldP spid="79886" grpId="0" animBg="1"/>
      <p:bldP spid="79888" grpId="0" animBg="1"/>
      <p:bldP spid="79890" grpId="0" animBg="1"/>
      <p:bldP spid="79891" grpId="0" animBg="1"/>
      <p:bldP spid="79900" grpId="0" animBg="1"/>
      <p:bldP spid="79901" grpId="0" animBg="1"/>
      <p:bldP spid="79903" grpId="0" animBg="1"/>
      <p:bldP spid="7990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3839" y="431903"/>
            <a:ext cx="8596668" cy="119994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</a:rPr>
              <a:t>Составьте отрицательные предложения</a:t>
            </a:r>
            <a:br>
              <a:rPr lang="ru-RU" sz="2400" b="1" dirty="0" smtClean="0">
                <a:solidFill>
                  <a:srgbClr val="92D050"/>
                </a:solidFill>
              </a:rPr>
            </a:br>
            <a:r>
              <a:rPr lang="en-US" sz="2400" b="1" dirty="0" smtClean="0">
                <a:solidFill>
                  <a:srgbClr val="92D050"/>
                </a:solidFill>
              </a:rPr>
              <a:t>Make up negative sentences</a:t>
            </a:r>
            <a:r>
              <a:rPr lang="kk-KZ" sz="2400" b="1" dirty="0" smtClean="0">
                <a:solidFill>
                  <a:srgbClr val="92D050"/>
                </a:solidFill>
              </a:rPr>
              <a:t/>
            </a:r>
            <a:br>
              <a:rPr lang="kk-KZ" sz="2400" b="1" dirty="0" smtClean="0">
                <a:solidFill>
                  <a:srgbClr val="92D050"/>
                </a:solidFill>
              </a:rPr>
            </a:br>
            <a:r>
              <a:rPr lang="kk-KZ" sz="2400" b="1" dirty="0" smtClean="0">
                <a:solidFill>
                  <a:srgbClr val="92D050"/>
                </a:solidFill>
              </a:rPr>
              <a:t>Болымсыз сөйлемдерді құрастырыңыз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3249773" cy="3880772"/>
          </a:xfrm>
        </p:spPr>
        <p:txBody>
          <a:bodyPr>
            <a:noAutofit/>
          </a:bodyPr>
          <a:lstStyle/>
          <a:p>
            <a:r>
              <a:rPr lang="ru-RU" altLang="ru-RU" sz="2400" dirty="0">
                <a:solidFill>
                  <a:schemeClr val="tx2"/>
                </a:solidFill>
              </a:rPr>
              <a:t>I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hlink"/>
                </a:solidFill>
              </a:rPr>
              <a:t>not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>
                <a:solidFill>
                  <a:schemeClr val="tx1"/>
                </a:solidFill>
              </a:rPr>
              <a:t>tired</a:t>
            </a:r>
            <a:r>
              <a:rPr lang="ru-RU" altLang="ru-RU" sz="2400" dirty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400" dirty="0" err="1">
                <a:solidFill>
                  <a:schemeClr val="tx2"/>
                </a:solidFill>
              </a:rPr>
              <a:t>You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right</a:t>
            </a:r>
            <a:r>
              <a:rPr lang="ru-RU" altLang="ru-RU" sz="2400" dirty="0">
                <a:solidFill>
                  <a:schemeClr val="tx2"/>
                </a:solidFill>
              </a:rPr>
              <a:t>.</a:t>
            </a:r>
            <a:endParaRPr lang="en-US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We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n 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tx2"/>
                </a:solidFill>
              </a:rPr>
              <a:t>friends</a:t>
            </a:r>
            <a:r>
              <a:rPr lang="ru-RU" altLang="ru-RU" sz="2400" dirty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>
                <a:solidFill>
                  <a:schemeClr val="tx2"/>
                </a:solidFill>
              </a:rPr>
              <a:t>He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en-US" altLang="ru-RU" sz="2400" dirty="0" smtClean="0">
                <a:solidFill>
                  <a:schemeClr val="hlink"/>
                </a:solidFill>
              </a:rPr>
              <a:t> 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happy.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She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en-US" altLang="ru-RU" sz="2400" dirty="0" smtClean="0">
                <a:solidFill>
                  <a:schemeClr val="hlink"/>
                </a:solidFill>
              </a:rPr>
              <a:t> 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at home.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They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not famous</a:t>
            </a:r>
            <a:r>
              <a:rPr lang="en-US" altLang="ru-RU" sz="2400" dirty="0">
                <a:solidFill>
                  <a:schemeClr val="tx2"/>
                </a:solidFill>
              </a:rPr>
              <a:t>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en-US" altLang="ru-RU" sz="2400" dirty="0">
                <a:solidFill>
                  <a:schemeClr val="tx2"/>
                </a:solidFill>
              </a:rPr>
              <a:t>It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en-US" altLang="ru-RU" sz="2400" dirty="0" smtClean="0">
                <a:solidFill>
                  <a:schemeClr val="tx2"/>
                </a:solidFill>
              </a:rPr>
              <a:t> not </a:t>
            </a:r>
            <a:r>
              <a:rPr lang="en-US" sz="2400" dirty="0" smtClean="0"/>
              <a:t>delicious</a:t>
            </a:r>
            <a:r>
              <a:rPr lang="en-US" sz="2400" dirty="0"/>
              <a:t>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7107" y="2160589"/>
            <a:ext cx="6420051" cy="3880773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altLang="ru-RU" sz="4400" dirty="0">
                <a:solidFill>
                  <a:schemeClr val="tx2"/>
                </a:solidFill>
              </a:rPr>
              <a:t/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2400" dirty="0">
                <a:solidFill>
                  <a:schemeClr val="tx2"/>
                </a:solidFill>
              </a:rPr>
              <a:t/>
            </a:r>
            <a:br>
              <a:rPr lang="ru-RU" altLang="ru-RU" sz="2400" dirty="0">
                <a:solidFill>
                  <a:schemeClr val="tx2"/>
                </a:solidFill>
              </a:rPr>
            </a:br>
            <a:endParaRPr lang="en-US" altLang="ru-RU" sz="2400" dirty="0" smtClean="0">
              <a:solidFill>
                <a:schemeClr val="tx2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81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92D050"/>
                </a:solidFill>
              </a:rPr>
              <a:t>Составьте отрицательные предложения</a:t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en-US" b="1" dirty="0" smtClean="0">
                <a:solidFill>
                  <a:srgbClr val="92D050"/>
                </a:solidFill>
              </a:rPr>
              <a:t>Make up negative sentences</a:t>
            </a:r>
            <a:r>
              <a:rPr lang="kk-KZ" b="1" dirty="0" smtClean="0">
                <a:solidFill>
                  <a:srgbClr val="92D050"/>
                </a:solidFill>
              </a:rPr>
              <a:t/>
            </a:r>
            <a:br>
              <a:rPr lang="kk-KZ" b="1" dirty="0" smtClean="0">
                <a:solidFill>
                  <a:srgbClr val="92D050"/>
                </a:solidFill>
              </a:rPr>
            </a:br>
            <a:r>
              <a:rPr lang="kk-KZ" b="1" dirty="0" smtClean="0">
                <a:solidFill>
                  <a:srgbClr val="92D050"/>
                </a:solidFill>
              </a:rPr>
              <a:t>Болымсыз сөйлемдерді құрастырыңыз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>
                <a:solidFill>
                  <a:schemeClr val="tx2"/>
                </a:solidFill>
              </a:rPr>
              <a:t>I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</a:t>
            </a:r>
            <a:r>
              <a:rPr lang="ru-RU" altLang="ru-RU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You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right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  <a:endParaRPr lang="en-US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She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delicious.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92172" y="2160589"/>
            <a:ext cx="7216726" cy="3880773"/>
          </a:xfrm>
        </p:spPr>
        <p:txBody>
          <a:bodyPr>
            <a:normAutofit/>
          </a:bodyPr>
          <a:lstStyle/>
          <a:p>
            <a:r>
              <a:rPr lang="ru-RU" altLang="ru-RU" sz="2400" dirty="0" smtClean="0">
                <a:solidFill>
                  <a:schemeClr val="tx2"/>
                </a:solidFill>
              </a:rPr>
              <a:t>I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accent5"/>
                </a:solidFill>
              </a:rPr>
              <a:t>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</a:t>
            </a:r>
            <a:r>
              <a:rPr lang="ru-RU" altLang="ru-RU" sz="2400" dirty="0" smtClean="0">
                <a:solidFill>
                  <a:schemeClr val="tx1"/>
                </a:solidFill>
              </a:rPr>
              <a:t>.</a:t>
            </a:r>
            <a:r>
              <a:rPr lang="en-US" altLang="ru-RU" sz="2400" dirty="0" smtClean="0">
                <a:solidFill>
                  <a:schemeClr val="tx1"/>
                </a:solidFill>
              </a:rPr>
              <a:t> – </a:t>
            </a:r>
            <a:r>
              <a:rPr lang="en-US" altLang="ru-RU" sz="2400" b="1" dirty="0" smtClean="0">
                <a:solidFill>
                  <a:schemeClr val="tx1"/>
                </a:solidFill>
              </a:rPr>
              <a:t>I’m not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tired.</a:t>
            </a:r>
            <a:endParaRPr lang="ru-RU" altLang="ru-RU" sz="2400" dirty="0" smtClean="0">
              <a:solidFill>
                <a:schemeClr val="tx1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You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right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  <a:r>
              <a:rPr lang="en-US" altLang="ru-RU" sz="2400" dirty="0" smtClean="0">
                <a:solidFill>
                  <a:schemeClr val="tx2"/>
                </a:solidFill>
              </a:rPr>
              <a:t> – You </a:t>
            </a:r>
            <a:r>
              <a:rPr lang="en-US" altLang="ru-RU" sz="2400" b="1" dirty="0" smtClean="0">
                <a:solidFill>
                  <a:schemeClr val="tx2"/>
                </a:solidFill>
              </a:rPr>
              <a:t>aren’t</a:t>
            </a:r>
            <a:r>
              <a:rPr lang="en-US" altLang="ru-RU" sz="2400" dirty="0" smtClean="0">
                <a:solidFill>
                  <a:schemeClr val="tx2"/>
                </a:solidFill>
              </a:rPr>
              <a:t> right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  <a:r>
              <a:rPr lang="en-US" altLang="ru-RU" sz="2400" dirty="0" smtClean="0">
                <a:solidFill>
                  <a:schemeClr val="tx2"/>
                </a:solidFill>
              </a:rPr>
              <a:t>-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ar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en’t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accent5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happy. -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is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happy. 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She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accent5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home.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She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is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famous.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are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accent5"/>
                </a:solidFill>
              </a:rPr>
              <a:t>not</a:t>
            </a:r>
            <a:r>
              <a:rPr lang="ru-RU" altLang="ru-RU" sz="2400" dirty="0" smtClean="0">
                <a:solidFill>
                  <a:schemeClr val="accent5"/>
                </a:solidFill>
              </a:rPr>
              <a:t> </a:t>
            </a:r>
            <a:r>
              <a:rPr lang="en-US" sz="2400" dirty="0" smtClean="0"/>
              <a:t>delicious. </a:t>
            </a:r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ru-RU" altLang="ru-RU" sz="2400" b="1" dirty="0" err="1" smtClean="0">
                <a:solidFill>
                  <a:schemeClr val="tx1"/>
                </a:solidFill>
              </a:rPr>
              <a:t>is</a:t>
            </a:r>
            <a:r>
              <a:rPr lang="en-US" altLang="ru-RU" sz="2400" b="1" dirty="0" err="1" smtClean="0">
                <a:solidFill>
                  <a:schemeClr val="tx1"/>
                </a:solidFill>
              </a:rPr>
              <a:t>n’t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/>
              <a:t>delicious. 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91636" y="445971"/>
            <a:ext cx="8596668" cy="13250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</a:rPr>
              <a:t>Составьте вопросительные предложения</a:t>
            </a:r>
            <a:r>
              <a:rPr lang="en-US" sz="2400" b="1" dirty="0" smtClean="0">
                <a:solidFill>
                  <a:srgbClr val="92D050"/>
                </a:solidFill>
              </a:rPr>
              <a:t/>
            </a:r>
            <a:br>
              <a:rPr lang="en-US" sz="2400" b="1" dirty="0" smtClean="0">
                <a:solidFill>
                  <a:srgbClr val="92D050"/>
                </a:solidFill>
              </a:rPr>
            </a:br>
            <a:r>
              <a:rPr lang="en-US" sz="2400" b="1" dirty="0" smtClean="0">
                <a:solidFill>
                  <a:srgbClr val="92D050"/>
                </a:solidFill>
              </a:rPr>
              <a:t>Make up questions</a:t>
            </a:r>
            <a:r>
              <a:rPr lang="kk-KZ" sz="2400" b="1" dirty="0" smtClean="0">
                <a:solidFill>
                  <a:srgbClr val="92D050"/>
                </a:solidFill>
              </a:rPr>
              <a:t/>
            </a:r>
            <a:br>
              <a:rPr lang="kk-KZ" sz="2400" b="1" dirty="0" smtClean="0">
                <a:solidFill>
                  <a:srgbClr val="92D050"/>
                </a:solidFill>
              </a:rPr>
            </a:br>
            <a:r>
              <a:rPr lang="kk-KZ" sz="2400" b="1" dirty="0" smtClean="0">
                <a:solidFill>
                  <a:srgbClr val="92D050"/>
                </a:solidFill>
              </a:rPr>
              <a:t>Сұраулы сөйлемдерді құрастырыңыз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3249773" cy="3880772"/>
          </a:xfrm>
        </p:spPr>
        <p:txBody>
          <a:bodyPr>
            <a:noAutofit/>
          </a:bodyPr>
          <a:lstStyle/>
          <a:p>
            <a:r>
              <a:rPr lang="ru-RU" altLang="ru-RU" sz="2400" dirty="0">
                <a:solidFill>
                  <a:schemeClr val="tx2"/>
                </a:solidFill>
              </a:rPr>
              <a:t>I </a:t>
            </a:r>
            <a:r>
              <a:rPr lang="ru-RU" altLang="ru-RU" sz="2400" dirty="0" err="1">
                <a:solidFill>
                  <a:schemeClr val="hlink"/>
                </a:solidFill>
              </a:rPr>
              <a:t>am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en-US" altLang="ru-RU" sz="2400" dirty="0">
                <a:solidFill>
                  <a:schemeClr val="tx1"/>
                </a:solidFill>
              </a:rPr>
              <a:t>tired</a:t>
            </a:r>
            <a:r>
              <a:rPr lang="ru-RU" altLang="ru-RU" sz="2400" dirty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400" dirty="0" err="1">
                <a:solidFill>
                  <a:schemeClr val="tx2"/>
                </a:solidFill>
              </a:rPr>
              <a:t>You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right</a:t>
            </a:r>
            <a:r>
              <a:rPr lang="ru-RU" altLang="ru-RU" sz="2400" dirty="0">
                <a:solidFill>
                  <a:schemeClr val="tx2"/>
                </a:solidFill>
              </a:rPr>
              <a:t>.</a:t>
            </a:r>
            <a:endParaRPr lang="en-US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We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tx2"/>
                </a:solidFill>
              </a:rPr>
              <a:t>friends</a:t>
            </a:r>
            <a:r>
              <a:rPr lang="ru-RU" altLang="ru-RU" sz="2400" dirty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>
                <a:solidFill>
                  <a:schemeClr val="tx2"/>
                </a:solidFill>
              </a:rPr>
              <a:t>He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happy.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She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at home.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ru-RU" altLang="ru-RU" sz="2400" dirty="0" err="1">
                <a:solidFill>
                  <a:schemeClr val="tx2"/>
                </a:solidFill>
              </a:rPr>
              <a:t>They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are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altLang="ru-RU" sz="2400" dirty="0">
                <a:solidFill>
                  <a:schemeClr val="tx2"/>
                </a:solidFill>
              </a:rPr>
              <a:t>famous.</a:t>
            </a:r>
            <a:endParaRPr lang="ru-RU" altLang="ru-RU" sz="2400" dirty="0">
              <a:solidFill>
                <a:schemeClr val="tx2"/>
              </a:solidFill>
            </a:endParaRPr>
          </a:p>
          <a:p>
            <a:r>
              <a:rPr lang="en-US" altLang="ru-RU" sz="2400" dirty="0">
                <a:solidFill>
                  <a:schemeClr val="tx2"/>
                </a:solidFill>
              </a:rPr>
              <a:t>It </a:t>
            </a:r>
            <a:r>
              <a:rPr lang="ru-RU" altLang="ru-RU" sz="2400" dirty="0" err="1">
                <a:solidFill>
                  <a:schemeClr val="hlink"/>
                </a:solidFill>
              </a:rPr>
              <a:t>is</a:t>
            </a:r>
            <a:r>
              <a:rPr lang="ru-RU" altLang="ru-RU" sz="2400" dirty="0">
                <a:solidFill>
                  <a:schemeClr val="tx2"/>
                </a:solidFill>
              </a:rPr>
              <a:t> </a:t>
            </a:r>
            <a:r>
              <a:rPr lang="en-US" sz="2400" dirty="0"/>
              <a:t>delicious.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724976" y="2136242"/>
            <a:ext cx="7796464" cy="3880773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altLang="ru-RU" sz="4400" dirty="0">
                <a:solidFill>
                  <a:schemeClr val="tx2"/>
                </a:solidFill>
              </a:rPr>
              <a:t/>
            </a:r>
            <a:br>
              <a:rPr lang="ru-RU" altLang="ru-RU" sz="4400" dirty="0">
                <a:solidFill>
                  <a:schemeClr val="tx2"/>
                </a:solidFill>
              </a:rPr>
            </a:br>
            <a:r>
              <a:rPr lang="ru-RU" altLang="ru-RU" sz="2400" dirty="0">
                <a:solidFill>
                  <a:schemeClr val="tx2"/>
                </a:solidFill>
              </a:rPr>
              <a:t/>
            </a:r>
            <a:br>
              <a:rPr lang="ru-RU" altLang="ru-RU" sz="2400" dirty="0">
                <a:solidFill>
                  <a:schemeClr val="tx2"/>
                </a:solidFill>
              </a:rPr>
            </a:br>
            <a:endParaRPr lang="en-US" altLang="ru-RU" sz="2400" dirty="0" smtClean="0">
              <a:solidFill>
                <a:schemeClr val="tx2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195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4724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92D050"/>
                </a:solidFill>
              </a:rPr>
              <a:t>Составьте вопросительные предложения</a:t>
            </a:r>
            <a:r>
              <a:rPr lang="en-US" b="1" dirty="0" smtClean="0">
                <a:solidFill>
                  <a:srgbClr val="92D050"/>
                </a:solidFill>
              </a:rPr>
              <a:t/>
            </a:r>
            <a:br>
              <a:rPr lang="en-US" b="1" dirty="0" smtClean="0">
                <a:solidFill>
                  <a:srgbClr val="92D050"/>
                </a:solidFill>
              </a:rPr>
            </a:br>
            <a:r>
              <a:rPr lang="en-US" b="1" dirty="0" smtClean="0">
                <a:solidFill>
                  <a:srgbClr val="92D050"/>
                </a:solidFill>
              </a:rPr>
              <a:t>Make up questions</a:t>
            </a:r>
            <a:r>
              <a:rPr lang="kk-KZ" b="1" dirty="0" smtClean="0">
                <a:solidFill>
                  <a:srgbClr val="92D050"/>
                </a:solidFill>
              </a:rPr>
              <a:t/>
            </a:r>
            <a:br>
              <a:rPr lang="kk-KZ" b="1" dirty="0" smtClean="0">
                <a:solidFill>
                  <a:srgbClr val="92D050"/>
                </a:solidFill>
              </a:rPr>
            </a:br>
            <a:r>
              <a:rPr lang="kk-KZ" b="1" dirty="0" smtClean="0">
                <a:solidFill>
                  <a:srgbClr val="92D050"/>
                </a:solidFill>
              </a:rPr>
              <a:t>Сұраулы сөйлемдерді құрастырыңыз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7334" y="2512281"/>
            <a:ext cx="4184035" cy="3880772"/>
          </a:xfrm>
        </p:spPr>
        <p:txBody>
          <a:bodyPr>
            <a:normAutofit/>
          </a:bodyPr>
          <a:lstStyle/>
          <a:p>
            <a:r>
              <a:rPr lang="ru-RU" altLang="ru-RU" sz="2400" dirty="0" smtClean="0">
                <a:solidFill>
                  <a:schemeClr val="tx2"/>
                </a:solidFill>
              </a:rPr>
              <a:t>I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</a:t>
            </a:r>
            <a:r>
              <a:rPr lang="ru-RU" altLang="ru-RU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You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right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  <a:endParaRPr lang="en-US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We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ru-RU" altLang="ru-RU" sz="2400" dirty="0" smtClean="0">
                <a:solidFill>
                  <a:schemeClr val="tx2"/>
                </a:solidFill>
              </a:rPr>
              <a:t>.</a:t>
            </a: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She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tx2"/>
                </a:solidFill>
              </a:rPr>
              <a:t>They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delicious.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38954" y="2470078"/>
            <a:ext cx="8046720" cy="3880773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dirty="0" err="1" smtClean="0">
                <a:solidFill>
                  <a:schemeClr val="hlink"/>
                </a:solidFill>
              </a:rPr>
              <a:t>Am</a:t>
            </a:r>
            <a:r>
              <a:rPr lang="ru-RU" altLang="ru-RU" sz="2400" dirty="0" smtClean="0">
                <a:solidFill>
                  <a:schemeClr val="hlink"/>
                </a:solidFill>
              </a:rPr>
              <a:t> </a:t>
            </a:r>
            <a:r>
              <a:rPr lang="ru-RU" altLang="ru-RU" sz="2400" dirty="0" smtClean="0">
                <a:solidFill>
                  <a:schemeClr val="tx2"/>
                </a:solidFill>
              </a:rPr>
              <a:t>I </a:t>
            </a:r>
            <a:r>
              <a:rPr lang="en-US" altLang="ru-RU" sz="2400" dirty="0" smtClean="0">
                <a:solidFill>
                  <a:schemeClr val="tx1"/>
                </a:solidFill>
              </a:rPr>
              <a:t>tired? – </a:t>
            </a:r>
            <a:r>
              <a:rPr lang="en-US" sz="2400" b="1" dirty="0" smtClean="0">
                <a:solidFill>
                  <a:schemeClr val="tx1"/>
                </a:solidFill>
              </a:rPr>
              <a:t>Yes, I am./ No, I am not.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y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ou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right? – </a:t>
            </a:r>
            <a:r>
              <a:rPr lang="en-US" sz="2400" b="1" dirty="0" smtClean="0">
                <a:solidFill>
                  <a:schemeClr val="tx1"/>
                </a:solidFill>
              </a:rPr>
              <a:t>Yes, I am./ No, I am not.</a:t>
            </a: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w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friends</a:t>
            </a:r>
            <a:r>
              <a:rPr lang="en-US" altLang="ru-RU" sz="2400" dirty="0" smtClean="0">
                <a:solidFill>
                  <a:schemeClr val="tx2"/>
                </a:solidFill>
              </a:rPr>
              <a:t>?- </a:t>
            </a:r>
            <a:r>
              <a:rPr lang="en-US" sz="2400" b="1" dirty="0" smtClean="0">
                <a:solidFill>
                  <a:schemeClr val="tx1"/>
                </a:solidFill>
              </a:rPr>
              <a:t>Yes, we are./ No, we are not.</a:t>
            </a: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happy? - </a:t>
            </a:r>
            <a:r>
              <a:rPr lang="en-US" sz="2400" b="1" dirty="0" smtClean="0">
                <a:solidFill>
                  <a:schemeClr val="tx1"/>
                </a:solidFill>
              </a:rPr>
              <a:t>Yes, he is./ No, he is not.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s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he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at home?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Yes, she is./ No, she is not.</a:t>
            </a:r>
            <a:endParaRPr lang="ru-RU" altLang="ru-RU" sz="2400" dirty="0" smtClean="0">
              <a:solidFill>
                <a:schemeClr val="tx2"/>
              </a:solidFill>
            </a:endParaRP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Are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t</a:t>
            </a:r>
            <a:r>
              <a:rPr lang="ru-RU" altLang="ru-RU" sz="2400" dirty="0" err="1" smtClean="0">
                <a:solidFill>
                  <a:schemeClr val="tx2"/>
                </a:solidFill>
              </a:rPr>
              <a:t>hey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famous?</a:t>
            </a:r>
            <a:r>
              <a:rPr lang="ru-RU" altLang="ru-RU" sz="2400" dirty="0" smtClean="0">
                <a:solidFill>
                  <a:schemeClr val="tx2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Yes, they are./ No, they are not.</a:t>
            </a:r>
          </a:p>
          <a:p>
            <a:r>
              <a:rPr lang="ru-RU" altLang="ru-RU" sz="2400" dirty="0" err="1" smtClean="0">
                <a:solidFill>
                  <a:schemeClr val="hlink"/>
                </a:solidFill>
              </a:rPr>
              <a:t>Is</a:t>
            </a:r>
            <a:r>
              <a:rPr lang="en-US" altLang="ru-RU" sz="2400" dirty="0" smtClean="0">
                <a:solidFill>
                  <a:schemeClr val="hlink"/>
                </a:solidFill>
              </a:rPr>
              <a:t> </a:t>
            </a:r>
            <a:r>
              <a:rPr lang="en-US" altLang="ru-RU" sz="2400" dirty="0" smtClean="0">
                <a:solidFill>
                  <a:schemeClr val="tx2"/>
                </a:solidFill>
              </a:rPr>
              <a:t>it </a:t>
            </a:r>
            <a:r>
              <a:rPr lang="en-US" sz="2400" dirty="0" smtClean="0"/>
              <a:t>delicious? </a:t>
            </a:r>
            <a:r>
              <a:rPr lang="en-US" sz="2400" b="1" dirty="0" smtClean="0">
                <a:solidFill>
                  <a:schemeClr val="tx1"/>
                </a:solidFill>
              </a:rPr>
              <a:t>Yes, it is./ No, it is not.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Answer the following questions.</a:t>
            </a:r>
            <a:br>
              <a:rPr lang="en-US" sz="2400" dirty="0" smtClean="0"/>
            </a:br>
            <a:r>
              <a:rPr lang="ru-RU" sz="2400" dirty="0" smtClean="0"/>
              <a:t>Ответьте на следующие вопросы по образцу</a:t>
            </a:r>
            <a:br>
              <a:rPr lang="ru-RU" sz="2400" dirty="0" smtClean="0"/>
            </a:br>
            <a:r>
              <a:rPr lang="ru-RU" sz="2400" dirty="0" err="1" smtClean="0"/>
              <a:t>Келесі</a:t>
            </a:r>
            <a:r>
              <a:rPr lang="ru-RU" sz="2400" dirty="0" smtClean="0"/>
              <a:t> </a:t>
            </a:r>
            <a:r>
              <a:rPr lang="ru-RU" sz="2400" dirty="0" err="1" smtClean="0"/>
              <a:t>сұрақтарға</a:t>
            </a:r>
            <a:r>
              <a:rPr lang="ru-RU" sz="2400" dirty="0" smtClean="0"/>
              <a:t> </a:t>
            </a:r>
            <a:r>
              <a:rPr lang="ru-RU" sz="2400" dirty="0" err="1" smtClean="0"/>
              <a:t>жауап</a:t>
            </a:r>
            <a:r>
              <a:rPr lang="ru-RU" sz="2400" dirty="0" smtClean="0"/>
              <a:t> </a:t>
            </a:r>
            <a:r>
              <a:rPr lang="ru-RU" sz="2400" dirty="0" err="1" smtClean="0"/>
              <a:t>беріңіз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name?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How old are you?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nationality?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Where are you from?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family?</a:t>
            </a:r>
          </a:p>
          <a:p>
            <a:pPr marL="0" indent="0">
              <a:buNone/>
            </a:pP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job?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Are you always right?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favorite colour?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your favorite food?</a:t>
            </a:r>
          </a:p>
          <a:p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089969" y="2160589"/>
            <a:ext cx="5671075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14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882</TotalTime>
  <Words>769</Words>
  <Application>Microsoft Office PowerPoint</Application>
  <PresentationFormat>Произвольный</PresentationFormat>
  <Paragraphs>163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Грань</vt:lpstr>
      <vt:lpstr>Глагол «to be»</vt:lpstr>
      <vt:lpstr>Формы глагола «to be»</vt:lpstr>
      <vt:lpstr>Глагол to be (быть) используется, чтобы сказать, к примеру: Я умный, ты красивая, мы друзья, вы где  To be етістікпен қолданылатын мысалдар: Мен ақылдымын, сен сұлусың, біз доспыз, сіз қайдасыз.</vt:lpstr>
      <vt:lpstr> Формы глагола to be можно использовать не только с местоимениями, но и с полноценными существительными   To be тек қана есімдікпен ғана емес, зат есіммен де қолданыла алады</vt:lpstr>
      <vt:lpstr>Negative sentences with TO BE Отрицательные предложения с глаголом TO BE Болымсыз сөйлемдер </vt:lpstr>
      <vt:lpstr>General questions with TO BE Общие вопросы с глаголом TO BE Жалпы сұрақтар  </vt:lpstr>
      <vt:lpstr>Составьте отрицательные предложения Make up negative sentences Болымсыз сөйлемдерді құрастырыңыз</vt:lpstr>
      <vt:lpstr>Составьте отрицательные предложения Make up negative sentences Болымсыз сөйлемдерді құрастырыңыз</vt:lpstr>
      <vt:lpstr>Составьте вопросительные предложения Make up questions Сұраулы сөйлемдерді құрастырыңыз</vt:lpstr>
      <vt:lpstr>Составьте вопросительные предложения Make up questions Сұраулы сөйлемдерді құрастырыңыз</vt:lpstr>
      <vt:lpstr>Answer the following questions. Ответьте на следующие вопросы по образцу Келесі сұрақтарға жауап беріңіз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Яна Рулева</dc:creator>
  <cp:lastModifiedBy>Мастер</cp:lastModifiedBy>
  <cp:revision>40</cp:revision>
  <dcterms:created xsi:type="dcterms:W3CDTF">2019-04-04T02:53:47Z</dcterms:created>
  <dcterms:modified xsi:type="dcterms:W3CDTF">2020-09-05T05:13:28Z</dcterms:modified>
</cp:coreProperties>
</file>